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8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42"/>
  </p:notesMasterIdLst>
  <p:handoutMasterIdLst>
    <p:handoutMasterId r:id="rId43"/>
  </p:handoutMasterIdLst>
  <p:sldIdLst>
    <p:sldId id="794" r:id="rId2"/>
    <p:sldId id="848" r:id="rId3"/>
    <p:sldId id="870" r:id="rId4"/>
    <p:sldId id="871" r:id="rId5"/>
    <p:sldId id="768" r:id="rId6"/>
    <p:sldId id="734" r:id="rId7"/>
    <p:sldId id="770" r:id="rId8"/>
    <p:sldId id="846" r:id="rId9"/>
    <p:sldId id="847" r:id="rId10"/>
    <p:sldId id="866" r:id="rId11"/>
    <p:sldId id="868" r:id="rId12"/>
    <p:sldId id="771" r:id="rId13"/>
    <p:sldId id="838" r:id="rId14"/>
    <p:sldId id="839" r:id="rId15"/>
    <p:sldId id="869" r:id="rId16"/>
    <p:sldId id="796" r:id="rId17"/>
    <p:sldId id="823" r:id="rId18"/>
    <p:sldId id="797" r:id="rId19"/>
    <p:sldId id="825" r:id="rId20"/>
    <p:sldId id="798" r:id="rId21"/>
    <p:sldId id="826" r:id="rId22"/>
    <p:sldId id="800" r:id="rId23"/>
    <p:sldId id="810" r:id="rId24"/>
    <p:sldId id="775" r:id="rId25"/>
    <p:sldId id="776" r:id="rId26"/>
    <p:sldId id="827" r:id="rId27"/>
    <p:sldId id="828" r:id="rId28"/>
    <p:sldId id="829" r:id="rId29"/>
    <p:sldId id="777" r:id="rId30"/>
    <p:sldId id="778" r:id="rId31"/>
    <p:sldId id="779" r:id="rId32"/>
    <p:sldId id="780" r:id="rId33"/>
    <p:sldId id="830" r:id="rId34"/>
    <p:sldId id="807" r:id="rId35"/>
    <p:sldId id="782" r:id="rId36"/>
    <p:sldId id="783" r:id="rId37"/>
    <p:sldId id="784" r:id="rId38"/>
    <p:sldId id="844" r:id="rId39"/>
    <p:sldId id="843" r:id="rId40"/>
    <p:sldId id="872" r:id="rId41"/>
  </p:sldIdLst>
  <p:sldSz cx="12192000" cy="6858000"/>
  <p:notesSz cx="7099300" cy="10234613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ECFF"/>
    <a:srgbClr val="3333FF"/>
    <a:srgbClr val="FFFF00"/>
    <a:srgbClr val="FF3300"/>
    <a:srgbClr val="CC00CC"/>
    <a:srgbClr val="FFCC00"/>
    <a:srgbClr val="FF9999"/>
    <a:srgbClr val="CC0000"/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709" autoAdjust="0"/>
  </p:normalViewPr>
  <p:slideViewPr>
    <p:cSldViewPr>
      <p:cViewPr varScale="1">
        <p:scale>
          <a:sx n="107" d="100"/>
          <a:sy n="107" d="100"/>
        </p:scale>
        <p:origin x="168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7BAD947-BB31-456D-A2F8-2D0CBCE72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1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07A86CA3-876B-4777-9BC7-218EB90757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13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5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might</a:t>
            </a:r>
            <a:r>
              <a:rPr lang="en-US" baseline="0" dirty="0"/>
              <a:t> be missing out on your favorite restaurant till end of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50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 eventually learn the right thing but</a:t>
            </a:r>
            <a:r>
              <a:rPr lang="en-US" baseline="0" dirty="0"/>
              <a:t> still thrash around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Optimism in the face of uncertainty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25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8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 when you run into ghosts you can figure out ghosts are bad; dots are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20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E71FF5-1E58-4BF1-A395-323151E69486}" type="slidenum">
              <a:rPr lang="en-US" smtClean="0">
                <a:latin typeface="Arial" charset="0"/>
              </a:rPr>
              <a:pPr/>
              <a:t>35</a:t>
            </a:fld>
            <a:endParaRPr lang="en-US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10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340F1-87EB-42C4-9B92-D21398C38303}" type="slidenum">
              <a:rPr lang="en-US" smtClean="0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1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44AFB6-BBB0-4A1F-B30B-98094C83B36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0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EFBD2-A148-48AD-9D47-CD4286BBDC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EB40C-E905-43FA-A787-E5AE665DFB4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B6014-538B-4104-B2A7-56E8D9CAEB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7AC01-D2CB-4540-93D1-D7C3B9A54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C4967-531B-45F1-B9E5-EE8E1016A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EB04B-40E3-4769-81A4-173CB0767A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E7C30-ADED-4EC1-A9AA-3F7255F756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927E0-E593-4C6F-8C86-8B3BC09663A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8602E-2215-4921-BE3E-EDA24D8B5B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5ADB-135F-4CEB-998C-ADFAC69A3E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067BA683-6345-485C-9433-128238328C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7.xml"/><Relationship Id="rId7" Type="http://schemas.openxmlformats.org/officeDocument/2006/relationships/image" Target="../media/image23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2.xml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tags" Target="../tags/tag24.xml"/><Relationship Id="rId10" Type="http://schemas.openxmlformats.org/officeDocument/2006/relationships/image" Target="../media/image39.png"/><Relationship Id="rId4" Type="http://schemas.openxmlformats.org/officeDocument/2006/relationships/tags" Target="../tags/tag23.xml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tags" Target="../tags/tag37.xml"/><Relationship Id="rId18" Type="http://schemas.openxmlformats.org/officeDocument/2006/relationships/image" Target="../media/image42.png"/><Relationship Id="rId26" Type="http://schemas.openxmlformats.org/officeDocument/2006/relationships/image" Target="../media/image31.png"/><Relationship Id="rId3" Type="http://schemas.openxmlformats.org/officeDocument/2006/relationships/tags" Target="../tags/tag27.xml"/><Relationship Id="rId21" Type="http://schemas.openxmlformats.org/officeDocument/2006/relationships/image" Target="../media/image45.png"/><Relationship Id="rId34" Type="http://schemas.openxmlformats.org/officeDocument/2006/relationships/image" Target="../media/image54.png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image" Target="../media/image41.png"/><Relationship Id="rId25" Type="http://schemas.openxmlformats.org/officeDocument/2006/relationships/image" Target="../media/image30.png"/><Relationship Id="rId33" Type="http://schemas.openxmlformats.org/officeDocument/2006/relationships/image" Target="../media/image53.png"/><Relationship Id="rId2" Type="http://schemas.openxmlformats.org/officeDocument/2006/relationships/tags" Target="../tags/tag26.xml"/><Relationship Id="rId16" Type="http://schemas.openxmlformats.org/officeDocument/2006/relationships/notesSlide" Target="../notesSlides/notesSlide6.xml"/><Relationship Id="rId20" Type="http://schemas.openxmlformats.org/officeDocument/2006/relationships/image" Target="../media/image44.png"/><Relationship Id="rId29" Type="http://schemas.openxmlformats.org/officeDocument/2006/relationships/image" Target="../media/image49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image" Target="../media/image48.png"/><Relationship Id="rId32" Type="http://schemas.openxmlformats.org/officeDocument/2006/relationships/image" Target="../media/image52.png"/><Relationship Id="rId5" Type="http://schemas.openxmlformats.org/officeDocument/2006/relationships/tags" Target="../tags/tag29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47.png"/><Relationship Id="rId28" Type="http://schemas.openxmlformats.org/officeDocument/2006/relationships/image" Target="../media/image33.png"/><Relationship Id="rId10" Type="http://schemas.openxmlformats.org/officeDocument/2006/relationships/tags" Target="../tags/tag34.xml"/><Relationship Id="rId19" Type="http://schemas.openxmlformats.org/officeDocument/2006/relationships/image" Target="../media/image43.png"/><Relationship Id="rId31" Type="http://schemas.openxmlformats.org/officeDocument/2006/relationships/image" Target="../media/image51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image" Target="../media/image46.png"/><Relationship Id="rId27" Type="http://schemas.openxmlformats.org/officeDocument/2006/relationships/image" Target="../media/image32.png"/><Relationship Id="rId30" Type="http://schemas.openxmlformats.org/officeDocument/2006/relationships/image" Target="../media/image50.png"/><Relationship Id="rId8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41.xml"/><Relationship Id="rId7" Type="http://schemas.openxmlformats.org/officeDocument/2006/relationships/image" Target="../media/image56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9.png"/><Relationship Id="rId4" Type="http://schemas.openxmlformats.org/officeDocument/2006/relationships/tags" Target="../tags/tag42.xml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45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6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3.png"/><Relationship Id="rId5" Type="http://schemas.openxmlformats.org/officeDocument/2006/relationships/tags" Target="../tags/tag47.xml"/><Relationship Id="rId10" Type="http://schemas.openxmlformats.org/officeDocument/2006/relationships/image" Target="../media/image62.png"/><Relationship Id="rId4" Type="http://schemas.openxmlformats.org/officeDocument/2006/relationships/tags" Target="../tags/tag46.xml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50.xml"/><Relationship Id="rId7" Type="http://schemas.openxmlformats.org/officeDocument/2006/relationships/image" Target="../media/image66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6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5.png"/><Relationship Id="rId4" Type="http://schemas.openxmlformats.org/officeDocument/2006/relationships/tags" Target="../tags/tag51.xml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2.xml"/><Relationship Id="rId7" Type="http://schemas.openxmlformats.org/officeDocument/2006/relationships/image" Target="../media/image11.png"/><Relationship Id="rId12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1.bin"/><Relationship Id="rId5" Type="http://schemas.openxmlformats.org/officeDocument/2006/relationships/tags" Target="../tags/tag14.xml"/><Relationship Id="rId10" Type="http://schemas.openxmlformats.org/officeDocument/2006/relationships/image" Target="../media/image9.png"/><Relationship Id="rId4" Type="http://schemas.openxmlformats.org/officeDocument/2006/relationships/tags" Target="../tags/tag13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400" y="1600200"/>
            <a:ext cx="4997888" cy="420311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  <a:effectLst/>
        </p:spPr>
        <p:txBody>
          <a:bodyPr/>
          <a:lstStyle/>
          <a:p>
            <a:pPr eaLnBrk="1" hangingPunct="1"/>
            <a:r>
              <a:rPr lang="en-US" sz="3600" dirty="0"/>
              <a:t>Reinforcement Learning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Stuart Russell and Dawn Song, University of California,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708" y="3953595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4800" y="3726460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4495800"/>
            <a:ext cx="4338616" cy="2263626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CDC2AB-F2F4-8B4B-A943-C2C06C26C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43000"/>
            <a:ext cx="11379200" cy="4729164"/>
          </a:xfrm>
        </p:spPr>
        <p:txBody>
          <a:bodyPr/>
          <a:lstStyle/>
          <a:p>
            <a:r>
              <a:rPr lang="en-US" dirty="0"/>
              <a:t>Passive reinforcement learning: </a:t>
            </a:r>
          </a:p>
          <a:p>
            <a:pPr lvl="1"/>
            <a:r>
              <a:rPr lang="en-US" dirty="0"/>
              <a:t>A passive learning agent has a fixed policy that determines its behavior</a:t>
            </a:r>
          </a:p>
          <a:p>
            <a:r>
              <a:rPr lang="en-US" dirty="0"/>
              <a:t>Active reinforcement learning:</a:t>
            </a:r>
          </a:p>
          <a:p>
            <a:pPr lvl="1"/>
            <a:r>
              <a:rPr lang="en-US" dirty="0"/>
              <a:t>An active learning agent gets to decide what actions to take</a:t>
            </a:r>
          </a:p>
        </p:txBody>
      </p:sp>
    </p:spTree>
    <p:extLst>
      <p:ext uri="{BB962C8B-B14F-4D97-AF65-F5344CB8AC3E}">
        <p14:creationId xmlns:p14="http://schemas.microsoft.com/office/powerpoint/2010/main" val="73898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Q-Learning: </a:t>
            </a:r>
            <a:br>
              <a:rPr lang="en-US" sz="3600" dirty="0"/>
            </a:br>
            <a:r>
              <a:rPr lang="en-US" sz="3600" dirty="0"/>
              <a:t>act according to current optimal (and also explore</a:t>
            </a:r>
            <a:r>
              <a:rPr lang="is-IS" sz="3600" dirty="0"/>
              <a:t>…)</a:t>
            </a:r>
            <a:endParaRPr lang="en-US" sz="3600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58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97536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16313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927374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844705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518174"/>
            <a:ext cx="4338616" cy="2263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821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Model-Free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act according to current optimal (based on Q-Values)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but also explore</a:t>
            </a:r>
            <a:r>
              <a:rPr lang="is-IS" sz="2400" dirty="0"/>
              <a:t>…</a:t>
            </a:r>
            <a:endParaRPr 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5129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7193-3149-544C-A1BE-B12ADBD7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60120-2FDD-A441-BEB5-81E9F1593F60}"/>
              </a:ext>
            </a:extLst>
          </p:cNvPr>
          <p:cNvSpPr txBox="1"/>
          <p:nvPr/>
        </p:nvSpPr>
        <p:spPr>
          <a:xfrm>
            <a:off x="533400" y="13716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trike="sngStrike" dirty="0">
                <a:solidFill>
                  <a:schemeClr val="accent2"/>
                </a:solidFill>
                <a:latin typeface="Palatino"/>
                <a:cs typeface="Palatino"/>
              </a:rPr>
              <a:t>Input Policy </a:t>
            </a:r>
            <a:r>
              <a:rPr lang="en-US" sz="2400" strike="sngStrike" dirty="0">
                <a:solidFill>
                  <a:schemeClr val="accent2"/>
                </a:solidFill>
                <a:latin typeface="Palatino"/>
                <a:cs typeface="Palatino"/>
                <a:sym typeface="Symbol" pitchFamily="18" charset="2"/>
              </a:rPr>
              <a:t></a:t>
            </a:r>
            <a:r>
              <a:rPr lang="en-US" sz="1600" strike="sngStrike" dirty="0">
                <a:solidFill>
                  <a:schemeClr val="accent2"/>
                </a:solidFill>
                <a:latin typeface="Palatino"/>
                <a:cs typeface="Palatino"/>
              </a:rPr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5BDC36-4A3E-7045-8FD3-C7D9D2ED2FFA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8CAB79E-F8E0-9D4F-8926-E02E4C07160E}"/>
              </a:ext>
            </a:extLst>
          </p:cNvPr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FD4044-F19A-B04C-8EF8-FF1EFAD2CDC3}"/>
              </a:ext>
            </a:extLst>
          </p:cNvPr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9" name="Isosceles Triangle 21">
            <a:extLst>
              <a:ext uri="{FF2B5EF4-FFF2-40B4-BE49-F238E27FC236}">
                <a16:creationId xmlns:a16="http://schemas.microsoft.com/office/drawing/2014/main" id="{B3ECBA1F-9AAB-B747-9019-7CE8B17289BB}"/>
              </a:ext>
            </a:extLst>
          </p:cNvPr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10" name="Isosceles Triangle 22">
            <a:extLst>
              <a:ext uri="{FF2B5EF4-FFF2-40B4-BE49-F238E27FC236}">
                <a16:creationId xmlns:a16="http://schemas.microsoft.com/office/drawing/2014/main" id="{6F2B86AD-5ACA-0544-A42B-8E7AC95675B1}"/>
              </a:ext>
            </a:extLst>
          </p:cNvPr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11" name="Isosceles Triangle 23">
            <a:extLst>
              <a:ext uri="{FF2B5EF4-FFF2-40B4-BE49-F238E27FC236}">
                <a16:creationId xmlns:a16="http://schemas.microsoft.com/office/drawing/2014/main" id="{835EF80A-1F74-924B-947F-76D5243C3681}"/>
              </a:ext>
            </a:extLst>
          </p:cNvPr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3D7C0C-6341-7D41-93BC-7B6951261497}"/>
              </a:ext>
            </a:extLst>
          </p:cNvPr>
          <p:cNvSpPr/>
          <p:nvPr/>
        </p:nvSpPr>
        <p:spPr>
          <a:xfrm>
            <a:off x="4648200" y="2890391"/>
            <a:ext cx="72185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Palatino" pitchFamily="2" charset="77"/>
                <a:ea typeface="Palatino" pitchFamily="2" charset="77"/>
              </a:rPr>
              <a:t>act according to current optimal policy</a:t>
            </a:r>
          </a:p>
          <a:p>
            <a:r>
              <a:rPr lang="en-US" sz="3200" dirty="0">
                <a:latin typeface="Palatino" pitchFamily="2" charset="77"/>
                <a:ea typeface="Palatino" pitchFamily="2" charset="77"/>
              </a:rPr>
              <a:t>also explore!  </a:t>
            </a:r>
          </a:p>
        </p:txBody>
      </p:sp>
    </p:spTree>
    <p:extLst>
      <p:ext uri="{BB962C8B-B14F-4D97-AF65-F5344CB8AC3E}">
        <p14:creationId xmlns:p14="http://schemas.microsoft.com/office/powerpoint/2010/main" val="33003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Video of Demo Q-learning – Manual Exploration – Bridge Grid </a:t>
            </a:r>
          </a:p>
        </p:txBody>
      </p:sp>
      <p:pic>
        <p:nvPicPr>
          <p:cNvPr id="5" name="Qlearning--manual exploration--bridge 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894" y="1142999"/>
            <a:ext cx="8304213" cy="51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Epsilon-Greedy – Crawler </a:t>
            </a:r>
          </a:p>
        </p:txBody>
      </p:sp>
      <p:pic>
        <p:nvPicPr>
          <p:cNvPr id="3" name="Qlearning--epsilon greedy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Recap: 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Still assume a Markov decision process (MDP):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set of actions (per state) A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ea typeface="ＭＳ Ｐゴシック" pitchFamily="34" charset="-128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4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ea typeface="ＭＳ Ｐゴシック" pitchFamily="34" charset="-128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4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I.e. we don’</a:t>
            </a:r>
            <a:r>
              <a:rPr lang="en-US" altLang="ja-JP" sz="2400" dirty="0">
                <a:ea typeface="ＭＳ Ｐゴシック" pitchFamily="34" charset="-128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3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-1" y="1219200"/>
            <a:ext cx="12192000" cy="5486400"/>
          </a:xfrm>
        </p:spPr>
        <p:txBody>
          <a:bodyPr/>
          <a:lstStyle/>
          <a:p>
            <a:r>
              <a:rPr lang="en-US" sz="2400" dirty="0"/>
              <a:t>When to explore?</a:t>
            </a:r>
          </a:p>
          <a:p>
            <a:pPr lvl="1"/>
            <a:r>
              <a:rPr lang="en-US" sz="2000" dirty="0"/>
              <a:t>Random actions: explore a fixed amount</a:t>
            </a:r>
          </a:p>
          <a:p>
            <a:pPr lvl="1"/>
            <a:r>
              <a:rPr lang="en-US" sz="2000" dirty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000" dirty="0"/>
              <a:t>	(yet) established, eventually stop exploring</a:t>
            </a:r>
          </a:p>
          <a:p>
            <a:pPr lvl="4"/>
            <a:endParaRPr lang="en-US" sz="1400" dirty="0"/>
          </a:p>
          <a:p>
            <a:r>
              <a:rPr lang="en-US" sz="2400" dirty="0"/>
              <a:t>Exploration function</a:t>
            </a:r>
          </a:p>
          <a:p>
            <a:pPr lvl="1"/>
            <a:r>
              <a:rPr lang="en-US" sz="2000" dirty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000" dirty="0"/>
              <a:t>	returns an optimistic utility, e.g.                                    , k  k is a predetermined constant</a:t>
            </a:r>
          </a:p>
          <a:p>
            <a:pPr lvl="1">
              <a:buNone/>
            </a:pPr>
            <a:endParaRPr lang="en-US" sz="2000" dirty="0"/>
          </a:p>
          <a:p>
            <a:pPr lvl="1"/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457176" lvl="1" indent="0">
              <a:buNone/>
            </a:pPr>
            <a:r>
              <a:rPr lang="en-US" sz="2000" dirty="0"/>
              <a:t>     N (</a:t>
            </a:r>
            <a:r>
              <a:rPr lang="en-US" sz="2000" dirty="0" err="1"/>
              <a:t>s,a</a:t>
            </a:r>
            <a:r>
              <a:rPr lang="en-US" sz="2000" dirty="0"/>
              <a:t>): number of times q-state (</a:t>
            </a:r>
            <a:r>
              <a:rPr lang="en-US" sz="2000" dirty="0" err="1"/>
              <a:t>s,a</a:t>
            </a:r>
            <a:r>
              <a:rPr lang="en-US" sz="2000" dirty="0"/>
              <a:t>) has been visited </a:t>
            </a:r>
          </a:p>
          <a:p>
            <a:pPr lvl="1"/>
            <a:r>
              <a:rPr lang="en-US" sz="2000" dirty="0"/>
              <a:t>Note: this propagates the “bonus” back to states that lead to unknown states as well!</a:t>
            </a:r>
          </a:p>
          <a:p>
            <a:pPr lvl="1">
              <a:buNone/>
            </a:pPr>
            <a:r>
              <a:rPr lang="en-US" sz="2000" dirty="0"/>
              <a:t>				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1141" y="766767"/>
            <a:ext cx="3880859" cy="2814633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504660" y="3749200"/>
            <a:ext cx="2495069" cy="30459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175618" y="4965468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447800" y="48908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Modified Q-Update:</a:t>
            </a: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4171950" y="4355868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1447800" y="42812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Regular Q-Update: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Video of Demo Q-learning – Exploration Function – Crawler </a:t>
            </a:r>
          </a:p>
        </p:txBody>
      </p:sp>
      <p:pic>
        <p:nvPicPr>
          <p:cNvPr id="3" name="Qlearning--exploration function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1143000"/>
            <a:ext cx="9067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4927600" cy="4729164"/>
          </a:xfrm>
        </p:spPr>
        <p:txBody>
          <a:bodyPr/>
          <a:lstStyle/>
          <a:p>
            <a:r>
              <a:rPr lang="en-US" sz="2200" dirty="0"/>
              <a:t>Even if you learn the optimal policy, you still make mistakes along the way!</a:t>
            </a:r>
          </a:p>
          <a:p>
            <a:r>
              <a:rPr lang="en-US" sz="2200" dirty="0"/>
              <a:t>Regret is a measure of your total mistake cost: the difference between your (expected) rewards, including youthful </a:t>
            </a:r>
            <a:r>
              <a:rPr lang="en-US" sz="2200" dirty="0" err="1"/>
              <a:t>suboptimality</a:t>
            </a:r>
            <a:r>
              <a:rPr lang="en-US" sz="2200" dirty="0"/>
              <a:t>, and optimal (expected) rewards</a:t>
            </a:r>
          </a:p>
          <a:p>
            <a:r>
              <a:rPr lang="en-US" sz="2200" dirty="0"/>
              <a:t>Minimizing regret goes beyond learning to be optimal – it requires optimally learning to be optimal</a:t>
            </a:r>
          </a:p>
          <a:p>
            <a:r>
              <a:rPr lang="en-US" sz="2200" dirty="0"/>
              <a:t>Example: random exploration and exploration functions both end up optimal, but random exploration has higher regret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9758" y="1447800"/>
            <a:ext cx="6889574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6000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343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</p:spTree>
    <p:extLst>
      <p:ext uri="{BB962C8B-B14F-4D97-AF65-F5344CB8AC3E}">
        <p14:creationId xmlns:p14="http://schemas.microsoft.com/office/powerpoint/2010/main" val="213293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</a:t>
            </a:r>
            <a:r>
              <a:rPr lang="en-US" sz="3600" dirty="0" err="1"/>
              <a:t>Pacman</a:t>
            </a:r>
            <a:r>
              <a:rPr lang="en-US" sz="3600" dirty="0"/>
              <a:t> – Tiny – Watch All</a:t>
            </a:r>
          </a:p>
        </p:txBody>
      </p:sp>
      <p:pic>
        <p:nvPicPr>
          <p:cNvPr id="5" name="Qlearning--pacman--tin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7544" y="1143000"/>
            <a:ext cx="8316913" cy="51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</a:t>
            </a:r>
            <a:r>
              <a:rPr lang="en-US" sz="3600" dirty="0" err="1"/>
              <a:t>Pacman</a:t>
            </a:r>
            <a:r>
              <a:rPr lang="en-US" sz="3600" dirty="0"/>
              <a:t> – Tiny – Silent Train</a:t>
            </a:r>
          </a:p>
        </p:txBody>
      </p:sp>
      <p:pic>
        <p:nvPicPr>
          <p:cNvPr id="3" name="Qlearning--pacman--tiny--silent tra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1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</a:t>
            </a:r>
            <a:r>
              <a:rPr lang="en-US" sz="3600" dirty="0" err="1"/>
              <a:t>Pacman</a:t>
            </a:r>
            <a:r>
              <a:rPr lang="en-US" sz="3600" dirty="0"/>
              <a:t> – Tricky – Watch All</a:t>
            </a:r>
          </a:p>
        </p:txBody>
      </p:sp>
      <p:pic>
        <p:nvPicPr>
          <p:cNvPr id="3" name="Qlearning--pacman--trick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40" y="1143000"/>
            <a:ext cx="8351520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4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597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A87A-D0C7-F649-B8E3-B73136A1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A670C-2D20-9D48-9849-4FB7DC4A5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Passive reinforcement learning: </a:t>
            </a:r>
          </a:p>
          <a:p>
            <a:pPr lvl="1"/>
            <a:r>
              <a:rPr lang="en-US" dirty="0"/>
              <a:t>A passive learning agent has a fixed policy that determines its behavior</a:t>
            </a:r>
          </a:p>
          <a:p>
            <a:r>
              <a:rPr lang="en-US" dirty="0"/>
              <a:t>Model-based learning:</a:t>
            </a:r>
          </a:p>
          <a:p>
            <a:pPr lvl="1"/>
            <a:r>
              <a:rPr lang="en-US" dirty="0"/>
              <a:t>Learn an approximate MDP model based on experiences</a:t>
            </a:r>
          </a:p>
          <a:p>
            <a:r>
              <a:rPr lang="en-US" dirty="0"/>
              <a:t>Model-free learning: </a:t>
            </a:r>
          </a:p>
          <a:p>
            <a:pPr lvl="1"/>
            <a:r>
              <a:rPr lang="en-US" dirty="0"/>
              <a:t>Do not learn an explicit MDP model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42A75-15D8-DE4F-A30E-ADA845AF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86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04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  <p:pic>
        <p:nvPicPr>
          <p:cNvPr id="13" name="Picture 5" descr="txp_fig">
            <a:extLst>
              <a:ext uri="{FF2B5EF4-FFF2-40B4-BE49-F238E27FC236}">
                <a16:creationId xmlns:a16="http://schemas.microsoft.com/office/drawing/2014/main" id="{5C6C9990-D2D2-E74E-8143-08D0F4BC0562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17700" y="1584552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12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03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Approximate Q-Learning -- </a:t>
            </a:r>
            <a:r>
              <a:rPr lang="en-US" sz="4000" dirty="0" err="1"/>
              <a:t>Pacman</a:t>
            </a:r>
            <a:endParaRPr lang="en-US" sz="4000" dirty="0"/>
          </a:p>
        </p:txBody>
      </p:sp>
      <p:pic>
        <p:nvPicPr>
          <p:cNvPr id="5" name="Approximate-Qlearning--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5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and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50" y="1295800"/>
            <a:ext cx="9837738" cy="4961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2870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553200" y="1524000"/>
            <a:ext cx="4119563" cy="3743325"/>
            <a:chOff x="4308475" y="1228725"/>
            <a:chExt cx="4119563" cy="3743325"/>
          </a:xfrm>
        </p:grpSpPr>
        <p:sp>
          <p:nvSpPr>
            <p:cNvPr id="19458" name="Oval 2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12" name="Group 56"/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19800" name="Freeform 57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1" name="Freeform 58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2" name="Freeform 59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3" name="Freeform 60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Freeform 61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5" name="Freeform 62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6" name="Freeform 63"/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7" name="Freeform 64"/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8" name="Freeform 65"/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9" name="Freeform 66"/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0" name="Freeform 67"/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1" name="Freeform 68"/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2" name="Freeform 69"/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3" name="Freeform 70"/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4" name="Freeform 71"/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5" name="Freeform 72"/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6" name="Freeform 73"/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7" name="Freeform 74"/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8" name="Freeform 75"/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9" name="Line 76"/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0" name="Freeform 77"/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1" name="Line 78"/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2" name="Rectangle 79"/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3" name="Line 80"/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4" name="Rectangle 81"/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5" name="Line 82"/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6" name="Rectangle 83"/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7" name="Line 84"/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8" name="Rectangle 85"/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9" name="Line 86"/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0" name="Rectangle 87"/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1" name="Line 88"/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2" name="Rectangle 89"/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3" name="Line 90"/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4" name="Rectangle 91"/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5" name="Line 92"/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6" name="Rectangle 93"/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7" name="Line 94"/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8" name="Rectangle 95"/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9" name="Line 96"/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0" name="Rectangle 97"/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1" name="Line 98"/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2" name="Rectangle 99"/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22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3" name="Line 100"/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4" name="Rectangle 101"/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24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5" name="Line 102"/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6" name="Rectangle 103"/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26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7" name="Freeform 104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8" name="Freeform 105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9" name="Oval 106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0" name="Oval 107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1" name="Freeform 108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2" name="Freeform 109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3" name="Freeform 110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4" name="Freeform 111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5" name="Freeform 112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6" name="Freeform 113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7" name="Oval 114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8" name="Oval 115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9" name="Freeform 116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0" name="Freeform 117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1" name="Freeform 118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2" name="Freeform 119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3" name="Freeform 120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4" name="Freeform 121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5" name="Freeform 122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6" name="Freeform 123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7" name="Freeform 124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8" name="Freeform 125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9" name="Freeform 126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0" name="Freeform 127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1" name="Oval 128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2" name="Oval 129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3" name="Freeform 130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4" name="Freeform 131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5" name="Freeform 132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6" name="Freeform 133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7" name="Freeform 134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8" name="Freeform 135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9" name="Freeform 136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0" name="Freeform 137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1" name="Freeform 138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2" name="Freeform 139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3" name="Freeform 140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4" name="Freeform 141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5" name="Freeform 142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6" name="Freeform 143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7" name="Oval 144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8" name="Oval 145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9" name="Freeform 146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0" name="Freeform 147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1" name="Oval 148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2" name="Oval 149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3" name="Oval 150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4" name="Oval 151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5" name="Oval 152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6" name="Oval 153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7" name="Freeform 154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8" name="Freeform 155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9" name="Freeform 156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0" name="Freeform 157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1" name="Oval 158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2" name="Oval 159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3" name="Freeform 160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4" name="Freeform 161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5" name="Freeform 162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6" name="Freeform 163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7" name="Oval 164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8" name="Oval 165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9" name="Freeform 166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0" name="Freeform 167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1" name="Freeform 168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2" name="Freeform 169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3" name="Freeform 170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4" name="Freeform 171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5" name="Freeform 172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6" name="Freeform 173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7" name="Freeform 174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8" name="Freeform 175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9" name="Rectangle 176"/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2400">
                  <a:cs typeface="Arial" charset="0"/>
                </a:endParaRPr>
              </a:p>
            </p:txBody>
          </p:sp>
          <p:sp>
            <p:nvSpPr>
              <p:cNvPr id="19920" name="Freeform 177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1" name="Freeform 178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2" name="Freeform 179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3" name="Freeform 180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4" name="Oval 181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5" name="Oval 182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6" name="Freeform 183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7" name="Freeform 184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8" name="Freeform 185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9" name="Freeform 186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0" name="Freeform 187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1" name="Freeform 188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2" name="Freeform 189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3" name="Freeform 190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4" name="Oval 191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5" name="Oval 192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6" name="Freeform 193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7" name="Freeform 194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8" name="Freeform 195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9" name="Freeform 196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0" name="Freeform 197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1" name="Freeform 198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2" name="Freeform 199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3" name="Freeform 200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4" name="Oval 201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5" name="Oval 202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6" name="Oval 203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7" name="Oval 204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8" name="Freeform 205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9" name="Freeform 206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0" name="Freeform 207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1" name="Freeform 208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2" name="Freeform 209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3" name="Freeform 210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4" name="Freeform 211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5" name="Freeform 212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6" name="Freeform 213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7" name="Freeform 214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8" name="Freeform 215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9" name="Freeform 216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0" name="Oval 217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1" name="Oval 218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2" name="Freeform 219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3" name="Freeform 220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4" name="Freeform 221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5" name="Freeform 222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6" name="Oval 223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7" name="Oval 224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8" name="Freeform 225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9" name="Freeform 226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0" name="Freeform 227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1" name="Freeform 228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2" name="Freeform 229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3" name="Freeform 230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4" name="Freeform 231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5" name="Freeform 232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6" name="Freeform 233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7" name="Freeform 234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8" name="Freeform 235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9" name="Freeform 236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0" name="Oval 237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1" name="Oval 238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2" name="Oval 239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" name="Oval 240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4" name="Freeform 241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5" name="Freeform 242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6" name="Freeform 243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7" name="Freeform 244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8" name="Freeform 245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9" name="Freeform 246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0" name="Freeform 247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1" name="Freeform 248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2" name="Freeform 249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3" name="Freeform 250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4" name="Freeform 251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5" name="Freeform 252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6" name="Freeform 253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7" name="Freeform 254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8" name="Freeform 255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9" name="Freeform 256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13" name="Freeform 257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Freeform 258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5" name="Freeform 259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6" name="Freeform 260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7" name="Freeform 261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8" name="Freeform 262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9" name="Freeform 263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0" name="Freeform 264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1" name="Freeform 265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2" name="Freeform 266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3" name="Oval 267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4" name="Oval 268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5" name="Oval 269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6" name="Oval 270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7" name="Freeform 271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8" name="Freeform 272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9" name="Freeform 273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0" name="Freeform 274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1" name="Freeform 275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2" name="Freeform 276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3" name="Freeform 277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4" name="Freeform 278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5" name="Freeform 279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6" name="Freeform 280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7" name="Freeform 281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8" name="Freeform 282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9" name="Freeform 283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0" name="Freeform 284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1" name="Freeform 285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2" name="Freeform 286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3" name="Freeform 287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4" name="Freeform 288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5" name="Freeform 289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6" name="Freeform 290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7" name="Oval 291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8" name="Oval 292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9" name="Freeform 293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0" name="Freeform 294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1" name="Freeform 295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2" name="Freeform 296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3" name="Freeform 297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4" name="Freeform 298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5" name="Freeform 299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6" name="Freeform 300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7" name="Freeform 301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8" name="Freeform 302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" name="Oval 303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" name="Oval 304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" name="Oval 305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" name="Oval 306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" name="Freeform 307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" name="Freeform 308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" name="Freeform 309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6" name="Freeform 310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7" name="Oval 311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8" name="Freeform 312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9" name="Freeform 313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0" name="Freeform 314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1" name="Freeform 315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2" name="Oval 316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3" name="Oval 317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4" name="Freeform 318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5" name="Freeform 319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6" name="Freeform 320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7" name="Freeform 321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8" name="Freeform 322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9" name="Freeform 323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0" name="Freeform 324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1" name="Freeform 325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2" name="Freeform 326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3" name="Freeform 327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4" name="Oval 328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5" name="Oval 329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6" name="Freeform 330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7" name="Freeform 331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8" name="Oval 332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9" name="Oval 333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0" name="Freeform 334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1" name="Freeform 335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2" name="Freeform 336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3" name="Freeform 337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4" name="Oval 338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5" name="Oval 339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6" name="Freeform 340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7" name="Freeform 341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8" name="Freeform 342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9" name="Freeform 343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0" name="Freeform 344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1" name="Freeform 345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Freeform 346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Freeform 347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4" name="Freeform 348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5" name="Freeform 349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6" name="Freeform 350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7" name="Freeform 351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8" name="Freeform 352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9" name="Freeform 353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0" name="Freeform 354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1" name="Freeform 355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2" name="Freeform 356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3" name="Freeform 357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4" name="Freeform 358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5" name="Freeform 359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6" name="Oval 360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7" name="Oval 361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8" name="Freeform 362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9" name="Freeform 363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0" name="Oval 364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1" name="Freeform 365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2" name="Freeform 366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3" name="Oval 367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4" name="Oval 368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5" name="Freeform 369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6" name="Freeform 370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7" name="Freeform 371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8" name="Freeform 372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9" name="Freeform 373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0" name="Freeform 374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1" name="Freeform 375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2" name="Freeform 376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3" name="Freeform 377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4" name="Freeform 378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5" name="Freeform 379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6" name="Freeform 380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7" name="Freeform 381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8" name="Freeform 382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9" name="Freeform 383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0" name="Freeform 384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1" name="Freeform 385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2" name="Freeform 386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3" name="Freeform 387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4" name="Freeform 388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5" name="Freeform 389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6" name="Freeform 390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7" name="Oval 391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8" name="Oval 392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9" name="Oval 393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0" name="Freeform 394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1" name="Freeform 395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2" name="Freeform 396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3" name="Freeform 397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4" name="Freeform 398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5" name="Freeform 399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6" name="Freeform 400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7" name="Freeform 401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8" name="Oval 402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9" name="Oval 403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0" name="Freeform 404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1" name="Freeform 405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2" name="Freeform 406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3" name="Freeform 407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4" name="Freeform 408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5" name="Freeform 409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6" name="Freeform 410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7" name="Freeform 411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8" name="Freeform 412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9" name="Freeform 413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0" name="Oval 414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1" name="Oval 415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2" name="Freeform 416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3" name="Freeform 417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4" name="Freeform 418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5" name="Freeform 419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6" name="Oval 420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7" name="Oval 421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8" name="Freeform 422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9" name="Freeform 423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0" name="Freeform 424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1" name="Freeform 425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2" name="Freeform 426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3" name="Freeform 427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4" name="Freeform 428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5" name="Freeform 429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6" name="Freeform 430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7" name="Freeform 431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8" name="Freeform 432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9" name="Freeform 433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0" name="Oval 434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1" name="Oval 435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2" name="Freeform 436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3" name="Freeform 437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4" name="Freeform 438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5" name="Freeform 439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6" name="Freeform 440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7" name="Freeform 441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8" name="Oval 442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9" name="Oval 443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0" name="Freeform 444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1" name="Freeform 445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2" name="Freeform 446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3" name="Freeform 447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4" name="Freeform 448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5" name="Freeform 449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6" name="Freeform 450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7" name="Freeform 451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8" name="Freeform 452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9" name="Freeform 453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0" name="Freeform 454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1" name="Freeform 455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2" name="Oval 456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3" name="Oval 457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4" name="Freeform 458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5" name="Freeform 459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6" name="Freeform 460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7" name="Freeform 461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8" name="Freeform 462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9" name="Freeform 463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0" name="Freeform 464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1" name="Freeform 465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2" name="Oval 466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3" name="Oval 467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4" name="Oval 468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5" name="Oval 469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6" name="Freeform 470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7" name="Freeform 471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8" name="Oval 472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9" name="Oval 473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0" name="Freeform 474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1" name="Freeform 475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2" name="Freeform 476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3" name="Freeform 477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4" name="Freeform 478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5" name="Freeform 479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6" name="Oval 480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7" name="Oval 481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8" name="Freeform 482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9" name="Freeform 483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0" name="Freeform 484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1" name="Freeform 485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2" name="Freeform 486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3" name="Freeform 487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4" name="Freeform 488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5" name="Freeform 489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6" name="Freeform 490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7" name="Freeform 491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8" name="Oval 492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9" name="Oval 493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0" name="Freeform 494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1" name="Freeform 495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2" name="Oval 496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3" name="Oval 497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4" name="Oval 498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5" name="Oval 499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6" name="Oval 500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7" name="Oval 501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8" name="Freeform 502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9" name="Freeform 503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0" name="Oval 504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1" name="Oval 505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2" name="Freeform 506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3" name="Freeform 507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4" name="Freeform 508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5" name="Freeform 509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6" name="Oval 510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7" name="Oval 511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8" name="Freeform 512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9" name="Freeform 513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0" name="Freeform 514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1" name="Freeform 515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2" name="Freeform 516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3" name="Freeform 517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4" name="Oval 518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5" name="Oval 519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6" name="Oval 520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7" name="Oval 521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8" name="Freeform 522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9" name="Freeform 523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0" name="Freeform 524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1" name="Freeform 525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2" name="Oval 526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3" name="Oval 527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6" name="Oval 532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7" name="Oval 533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Linear Approximation: Regression</a:t>
            </a:r>
          </a:p>
        </p:txBody>
      </p: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1627035" y="5410200"/>
            <a:ext cx="3173565" cy="841375"/>
            <a:chOff x="-31730" y="5864225"/>
            <a:chExt cx="3173565" cy="840628"/>
          </a:xfrm>
        </p:grpSpPr>
        <p:sp>
          <p:nvSpPr>
            <p:cNvPr id="19796" name="Text Box 536"/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7" name="Picture 553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58"/>
          <p:cNvGrpSpPr>
            <a:grpSpLocks/>
          </p:cNvGrpSpPr>
          <p:nvPr/>
        </p:nvGrpSpPr>
        <p:grpSpPr bwMode="auto">
          <a:xfrm>
            <a:off x="6799856" y="5410200"/>
            <a:ext cx="4863507" cy="855663"/>
            <a:chOff x="4282035" y="5826125"/>
            <a:chExt cx="4864191" cy="856014"/>
          </a:xfrm>
        </p:grpSpPr>
        <p:sp>
          <p:nvSpPr>
            <p:cNvPr id="19794" name="Text Box 539"/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5" name="Picture 556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3" name="Picture 55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0088" y="4575175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Picture 5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7575" y="2535238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126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Optimization: Least Squares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3" name="Picture 6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9825" y="4170363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5" name="Picture 7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89350" y="3619500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2128837" y="4135438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Prediction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858962" y="3502025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Observation</a:t>
            </a: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253414" y="6146800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21565" name="Picture 8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0" y="1447800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67" name="Picture 8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1676400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370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Error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Approximate q update explained: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Imagine we had only one point x, with features f(x), target value y, and weights w:</a:t>
            </a:r>
          </a:p>
        </p:txBody>
      </p:sp>
      <p:sp>
        <p:nvSpPr>
          <p:cNvPr id="22539" name="TextBox 27"/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“target”</a:t>
            </a:r>
          </a:p>
        </p:txBody>
      </p:sp>
      <p:sp>
        <p:nvSpPr>
          <p:cNvPr id="22540" name="TextBox 28"/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“prediction”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10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17" grpId="0"/>
      <p:bldP spid="22539" grpId="0"/>
      <p:bldP spid="225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Summary: MDPs and RL</a:t>
            </a:r>
          </a:p>
        </p:txBody>
      </p:sp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533400" y="1219200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Known MDP: Offline Solution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1742420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1914942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	Value / policy iteration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	Policy evaluation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3810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Model-Based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33400" y="4409420"/>
            <a:ext cx="51054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62484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Model-Free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00800" y="4419600"/>
            <a:ext cx="5105400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VI/PI on approx. MDP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PE on approx. MDP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770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Q-learning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Value Learning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00" y="438286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/>
                <a:cs typeface="Calibri"/>
              </a:rPr>
              <a:t>*use features</a:t>
            </a:r>
          </a:p>
          <a:p>
            <a:r>
              <a:rPr lang="en-US" i="1" dirty="0">
                <a:latin typeface="Calibri"/>
                <a:cs typeface="Calibri"/>
              </a:rPr>
              <a:t> to generalize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05000" y="438286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/>
                <a:cs typeface="Calibri"/>
              </a:rPr>
              <a:t>*use features</a:t>
            </a:r>
          </a:p>
          <a:p>
            <a:r>
              <a:rPr lang="en-US" i="1" dirty="0">
                <a:latin typeface="Calibri"/>
                <a:cs typeface="Calibri"/>
              </a:rPr>
              <a:t> to generalize</a:t>
            </a:r>
          </a:p>
        </p:txBody>
      </p:sp>
    </p:spTree>
    <p:extLst>
      <p:ext uri="{BB962C8B-B14F-4D97-AF65-F5344CB8AC3E}">
        <p14:creationId xmlns:p14="http://schemas.microsoft.com/office/powerpoint/2010/main" val="217955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and dopamine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552"/>
            <a:ext cx="4305443" cy="579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764" y="1143000"/>
            <a:ext cx="4752236" cy="57437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447800"/>
            <a:ext cx="3429000" cy="4729164"/>
          </a:xfrm>
        </p:spPr>
        <p:txBody>
          <a:bodyPr/>
          <a:lstStyle/>
          <a:p>
            <a:r>
              <a:rPr lang="en-US" sz="2800" dirty="0"/>
              <a:t>Dopamine signal generated by parts of the striatum</a:t>
            </a:r>
          </a:p>
          <a:p>
            <a:r>
              <a:rPr lang="en-US" sz="2800" dirty="0"/>
              <a:t>Encodes predictive error in value function (as in TD learning)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5334000"/>
            <a:ext cx="4114800" cy="12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/>
              <a:t>Big idea: learn from every experience!</a:t>
            </a:r>
          </a:p>
          <a:p>
            <a:pPr lvl="1"/>
            <a:r>
              <a:rPr lang="en-US" sz="2000" dirty="0"/>
              <a:t>Update V(s) each time we experience a transition (s, a, s’, r)</a:t>
            </a:r>
          </a:p>
          <a:p>
            <a:pPr lvl="1"/>
            <a:r>
              <a:rPr lang="en-US" sz="2000" dirty="0"/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  <a:p>
            <a:r>
              <a:rPr lang="en-US" sz="2400" dirty="0"/>
              <a:t>Temporal difference learning of values</a:t>
            </a:r>
          </a:p>
          <a:p>
            <a:pPr lvl="1"/>
            <a:r>
              <a:rPr lang="en-US" sz="2000" dirty="0"/>
              <a:t>Policy still fixed, still doing evaluation!</a:t>
            </a:r>
          </a:p>
          <a:p>
            <a:pPr lvl="1"/>
            <a:r>
              <a:rPr lang="en-US" sz="2000" dirty="0"/>
              <a:t>Move values toward value of whatever successor occurs: running average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/>
                  <a:cs typeface="Palatino"/>
                  <a:sym typeface="Symbol" pitchFamily="18" charset="2"/>
                </a:rPr>
                <a:t>(s)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Palatino"/>
                  <a:cs typeface="Palatino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2528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2556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20334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Same update:</a:t>
            </a:r>
          </a:p>
        </p:txBody>
      </p:sp>
    </p:spTree>
    <p:extLst>
      <p:ext uri="{BB962C8B-B14F-4D97-AF65-F5344CB8AC3E}">
        <p14:creationId xmlns:p14="http://schemas.microsoft.com/office/powerpoint/2010/main" val="397644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611B-1402-4340-A254-09FAF224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Section: Advanced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782C-E7CC-984C-98FA-C0920E5F5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topic I: Adversarial machine learning</a:t>
            </a:r>
          </a:p>
          <a:p>
            <a:r>
              <a:rPr lang="en-US" dirty="0"/>
              <a:t>Advanced topic II: Fairness in machine learning</a:t>
            </a:r>
          </a:p>
          <a:p>
            <a:r>
              <a:rPr lang="en-US" dirty="0"/>
              <a:t>Advanced topic III: CLIP</a:t>
            </a:r>
          </a:p>
          <a:p>
            <a:r>
              <a:rPr lang="en-US" dirty="0"/>
              <a:t>Final lecture: AI safety (Stuart)</a:t>
            </a:r>
          </a:p>
        </p:txBody>
      </p:sp>
    </p:spTree>
    <p:extLst>
      <p:ext uri="{BB962C8B-B14F-4D97-AF65-F5344CB8AC3E}">
        <p14:creationId xmlns:p14="http://schemas.microsoft.com/office/powerpoint/2010/main" val="360196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Recap: 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/>
              <a:t>TD value leaning is a model-free way to do policy evaluation, mimicking Bellman updates with running sample averages</a:t>
            </a:r>
          </a:p>
          <a:p>
            <a:r>
              <a:rPr lang="en-US" sz="2800" dirty="0"/>
              <a:t>However, if we want to turn values into a (new) policy, we’re sunk: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Idea: learn Q-values, not values</a:t>
            </a:r>
          </a:p>
          <a:p>
            <a:r>
              <a:rPr lang="en-US" sz="2800" dirty="0"/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Palatino"/>
                  <a:cs typeface="Palatino"/>
                </a:rPr>
                <a:t>s,a,s</a:t>
              </a:r>
              <a:r>
                <a:rPr lang="ja-JP" altLang="en-US" sz="2400">
                  <a:latin typeface="Palatino"/>
                  <a:cs typeface="Palatino"/>
                </a:rPr>
                <a:t>’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Palatino"/>
                  <a:cs typeface="Palatino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Palatino"/>
                <a:cs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88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Start with V</a:t>
            </a:r>
            <a:r>
              <a:rPr lang="en-US" sz="2000" baseline="-25000" dirty="0"/>
              <a:t>0</a:t>
            </a:r>
            <a:r>
              <a:rPr lang="en-US" sz="2000" dirty="0"/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</a:t>
            </a:r>
            <a:r>
              <a:rPr lang="en-US" sz="2000" dirty="0" err="1"/>
              <a:t>V</a:t>
            </a:r>
            <a:r>
              <a:rPr lang="en-US" sz="2000" baseline="-25000" dirty="0" err="1"/>
              <a:t>k</a:t>
            </a:r>
            <a:r>
              <a:rPr lang="en-US" sz="2000" dirty="0"/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Start with Q</a:t>
            </a:r>
            <a:r>
              <a:rPr lang="en-US" sz="2000" baseline="-25000" dirty="0"/>
              <a:t>0</a:t>
            </a:r>
            <a:r>
              <a:rPr lang="en-US" sz="2000" dirty="0"/>
              <a:t>(</a:t>
            </a:r>
            <a:r>
              <a:rPr lang="en-US" sz="2000" dirty="0" err="1"/>
              <a:t>s,a</a:t>
            </a:r>
            <a:r>
              <a:rPr lang="en-US" sz="2000" dirty="0"/>
              <a:t>) = 0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</a:t>
            </a:r>
            <a:r>
              <a:rPr lang="en-US" sz="2000" dirty="0" err="1"/>
              <a:t>Q</a:t>
            </a:r>
            <a:r>
              <a:rPr lang="en-US" sz="2000" baseline="-25000" dirty="0" err="1"/>
              <a:t>k</a:t>
            </a:r>
            <a:r>
              <a:rPr lang="en-US" sz="2000" dirty="0"/>
              <a:t>, calculate the depth k+1 q-values for all q-states:</a:t>
            </a:r>
            <a:endParaRPr lang="en-US" sz="2400" dirty="0"/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/>
          <a:srcRect r="75586"/>
          <a:stretch/>
        </p:blipFill>
        <p:spPr bwMode="auto">
          <a:xfrm>
            <a:off x="1663952" y="5026025"/>
            <a:ext cx="1993648" cy="765520"/>
          </a:xfrm>
          <a:prstGeom prst="rect">
            <a:avLst/>
          </a:prstGeom>
          <a:noFill/>
          <a:ln/>
          <a:effectLst/>
        </p:spPr>
      </p:pic>
      <p:pic>
        <p:nvPicPr>
          <p:cNvPr id="8" name="Picture 7" descr="txp_fig">
            <a:extLst>
              <a:ext uri="{FF2B5EF4-FFF2-40B4-BE49-F238E27FC236}">
                <a16:creationId xmlns:a16="http://schemas.microsoft.com/office/drawing/2014/main" id="{089E59B5-E7D8-E54B-831A-1024AA19F7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 cstate="print"/>
          <a:srcRect r="26128"/>
          <a:stretch/>
        </p:blipFill>
        <p:spPr bwMode="auto">
          <a:xfrm>
            <a:off x="1663952" y="5028084"/>
            <a:ext cx="6032248" cy="765520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D80B6ECE-8B12-3646-8C3A-415390611A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0642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194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ED1D4FB-BDF7-6842-BA58-EAC2EA740F1E}"/>
              </a:ext>
            </a:extLst>
          </p:cNvPr>
          <p:cNvSpPr txBox="1"/>
          <p:nvPr/>
        </p:nvSpPr>
        <p:spPr>
          <a:xfrm>
            <a:off x="6324600" y="44958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Palatino"/>
                <a:cs typeface="Palatino"/>
              </a:rPr>
              <a:t>no longer policy evaluation! </a:t>
            </a:r>
          </a:p>
        </p:txBody>
      </p:sp>
    </p:spTree>
    <p:extLst>
      <p:ext uri="{BB962C8B-B14F-4D97-AF65-F5344CB8AC3E}">
        <p14:creationId xmlns:p14="http://schemas.microsoft.com/office/powerpoint/2010/main" val="415260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4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4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62911</TotalTime>
  <Words>1732</Words>
  <Application>Microsoft Macintosh PowerPoint</Application>
  <PresentationFormat>Widescreen</PresentationFormat>
  <Paragraphs>299</Paragraphs>
  <Slides>40</Slides>
  <Notes>9</Notes>
  <HiddenSlides>0</HiddenSlides>
  <MMClips>9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Courier New</vt:lpstr>
      <vt:lpstr>Helvetica</vt:lpstr>
      <vt:lpstr>Palatino</vt:lpstr>
      <vt:lpstr>Wingdings</vt:lpstr>
      <vt:lpstr>188_anca</vt:lpstr>
      <vt:lpstr>Photo Editor Photo</vt:lpstr>
      <vt:lpstr>CS 188: Artificial Intelligence </vt:lpstr>
      <vt:lpstr>Recap: Reinforcement Learning</vt:lpstr>
      <vt:lpstr>Recap: Reinforcement Learning</vt:lpstr>
      <vt:lpstr>Recap: Temporal Difference Learning</vt:lpstr>
      <vt:lpstr>Recap: Problems with TD Value Learning</vt:lpstr>
      <vt:lpstr>Detour: Q-Value Iteration</vt:lpstr>
      <vt:lpstr>Q-Learning</vt:lpstr>
      <vt:lpstr>Video of Demo Q-Learning -- Gridworld</vt:lpstr>
      <vt:lpstr>Video of Demo Q-Learning -- Crawler</vt:lpstr>
      <vt:lpstr>Active Reinforcement Learning</vt:lpstr>
      <vt:lpstr>Q-Learning:  act according to current optimal (and also explore…)</vt:lpstr>
      <vt:lpstr>Q-Learning Properties</vt:lpstr>
      <vt:lpstr>Active Reinforcement Learning</vt:lpstr>
      <vt:lpstr>Model-Free Learning</vt:lpstr>
      <vt:lpstr>Model-Based Learning</vt:lpstr>
      <vt:lpstr>Exploration vs. Exploitation</vt:lpstr>
      <vt:lpstr>Video of Demo Q-learning – Manual Exploration – Bridge Grid </vt:lpstr>
      <vt:lpstr>How to Explore?</vt:lpstr>
      <vt:lpstr>Video of Demo Q-learning – Epsilon-Greedy – Crawler </vt:lpstr>
      <vt:lpstr>Exploration Functions</vt:lpstr>
      <vt:lpstr>Video of Demo Q-learning – Exploration Function – Crawler </vt:lpstr>
      <vt:lpstr>Regret</vt:lpstr>
      <vt:lpstr>Approximate Q-Learning</vt:lpstr>
      <vt:lpstr>Generalizing Across States</vt:lpstr>
      <vt:lpstr>Example: Pacman</vt:lpstr>
      <vt:lpstr>Video of Demo Q-Learning Pacman – Tiny – Watch All</vt:lpstr>
      <vt:lpstr>Video of Demo Q-Learning Pacman – Tiny – Silent Train</vt:lpstr>
      <vt:lpstr>Video of Demo Q-Learning Pacman – Tricky – Watch All</vt:lpstr>
      <vt:lpstr>Feature-Based Representations</vt:lpstr>
      <vt:lpstr>Linear Value Functions</vt:lpstr>
      <vt:lpstr>Approximate Q-Learning</vt:lpstr>
      <vt:lpstr>Example: Q-Pacman</vt:lpstr>
      <vt:lpstr>Video of Demo Approximate Q-Learning -- Pacman</vt:lpstr>
      <vt:lpstr>Q-Learning and Least Squares</vt:lpstr>
      <vt:lpstr>Linear Approximation: Regression</vt:lpstr>
      <vt:lpstr>Optimization: Least Squares</vt:lpstr>
      <vt:lpstr>Minimizing Error</vt:lpstr>
      <vt:lpstr>Summary: MDPs and RL</vt:lpstr>
      <vt:lpstr>RL and dopamine</vt:lpstr>
      <vt:lpstr>Next Section: Advanced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Dawn Dawn</cp:lastModifiedBy>
  <cp:revision>3044</cp:revision>
  <cp:lastPrinted>2014-02-25T20:18:13Z</cp:lastPrinted>
  <dcterms:created xsi:type="dcterms:W3CDTF">2004-08-27T04:16:05Z</dcterms:created>
  <dcterms:modified xsi:type="dcterms:W3CDTF">2021-04-21T23:43:12Z</dcterms:modified>
</cp:coreProperties>
</file>